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73" r:id="rId2"/>
    <p:sldId id="265" r:id="rId3"/>
    <p:sldId id="256" r:id="rId4"/>
    <p:sldId id="257" r:id="rId5"/>
    <p:sldId id="258" r:id="rId6"/>
    <p:sldId id="259" r:id="rId7"/>
    <p:sldId id="262" r:id="rId8"/>
    <p:sldId id="263" r:id="rId9"/>
    <p:sldId id="260" r:id="rId10"/>
    <p:sldId id="264" r:id="rId11"/>
    <p:sldId id="267" r:id="rId12"/>
    <p:sldId id="268" r:id="rId13"/>
    <p:sldId id="269" r:id="rId14"/>
    <p:sldId id="270" r:id="rId15"/>
    <p:sldId id="271" r:id="rId16"/>
    <p:sldId id="279" r:id="rId17"/>
    <p:sldId id="282" r:id="rId18"/>
    <p:sldId id="274" r:id="rId19"/>
    <p:sldId id="275" r:id="rId20"/>
    <p:sldId id="278" r:id="rId21"/>
    <p:sldId id="280" r:id="rId22"/>
    <p:sldId id="281" r:id="rId23"/>
    <p:sldId id="276" r:id="rId24"/>
    <p:sldId id="277" r:id="rId25"/>
    <p:sldId id="272" r:id="rId26"/>
    <p:sldId id="283" r:id="rId27"/>
  </p:sldIdLst>
  <p:sldSz cx="9144000" cy="6858000" type="screen4x3"/>
  <p:notesSz cx="7099300" cy="102346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6A166-03FB-4D1A-A051-A6705509060C}" type="datetime10">
              <a:rPr lang="en-US" smtClean="0"/>
              <a:t>10:38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5E32C-7E39-4D44-A0B5-ECA968C7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6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30996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4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91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568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9773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345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0244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8424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73053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360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2718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3388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454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728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2434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936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51142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443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Τίτλος και Κατακόρυφο κείμενο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Κατακόρυφος τίτλος και Κείμενο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Κεφαλίδα ενότητα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Σύγκριση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Περιεχόμενο με λεζάντα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Εικόνα με λεζάντα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059060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281330" y="1997378"/>
            <a:ext cx="67136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Demosthenes Stamatis</a:t>
            </a:r>
            <a:r>
              <a:rPr lang="en-US" dirty="0" smtClean="0">
                <a:solidFill>
                  <a:srgbClr val="800000"/>
                </a:solidFill>
              </a:rPr>
              <a:t>  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(demos@it.teithe.gr)</a:t>
            </a: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         </a:t>
            </a:r>
            <a:r>
              <a:rPr lang="en-US" dirty="0" smtClean="0">
                <a:solidFill>
                  <a:srgbClr val="C00000"/>
                </a:solidFill>
              </a:rPr>
              <a:t>Dept. of Information Technology, ATEI of Thessaloniki, Greece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Börje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Hansson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         </a:t>
            </a:r>
            <a:r>
              <a:rPr lang="en-US" dirty="0" smtClean="0">
                <a:solidFill>
                  <a:srgbClr val="C00000"/>
                </a:solidFill>
              </a:rPr>
              <a:t>Dept</a:t>
            </a:r>
            <a:r>
              <a:rPr lang="en-US" dirty="0">
                <a:solidFill>
                  <a:srgbClr val="C00000"/>
                </a:solidFill>
              </a:rPr>
              <a:t>. of Information Technology &amp; Media, Mid Sweden University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Tor 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Alte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</a:rPr>
              <a:t>Hjeltnes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         </a:t>
            </a: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Research Foundation TISIP, Trondheim, Norway</a:t>
            </a: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Lachlan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MacKinnon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         </a:t>
            </a:r>
            <a:r>
              <a:rPr lang="en-US" dirty="0" smtClean="0">
                <a:solidFill>
                  <a:srgbClr val="C00000"/>
                </a:solidFill>
              </a:rPr>
              <a:t>Dept</a:t>
            </a:r>
            <a:r>
              <a:rPr lang="en-US" dirty="0">
                <a:solidFill>
                  <a:srgbClr val="C00000"/>
                </a:solidFill>
              </a:rPr>
              <a:t>. of Computing &amp; Information Systems, University of Greenwich, </a:t>
            </a:r>
            <a:r>
              <a:rPr lang="en-US" dirty="0" smtClean="0">
                <a:solidFill>
                  <a:srgbClr val="C00000"/>
                </a:solidFill>
              </a:rPr>
              <a:t>UK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err="1" smtClean="0">
                <a:solidFill>
                  <a:srgbClr val="C00000"/>
                </a:solidFill>
              </a:rPr>
              <a:t>dCCDFLITE</a:t>
            </a:r>
            <a:r>
              <a:rPr lang="en-US" dirty="0" smtClean="0">
                <a:solidFill>
                  <a:srgbClr val="C00000"/>
                </a:solidFill>
              </a:rPr>
              <a:t> Project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lexible 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r>
              <a:rPr lang="en-US" dirty="0">
                <a:solidFill>
                  <a:srgbClr val="002060"/>
                </a:solidFill>
              </a:rPr>
              <a:t>earning in 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nformation </a:t>
            </a:r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002060"/>
                </a:solidFill>
              </a:rPr>
              <a:t>echnology and 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ntrepreneurship)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http://flite-proj.cenfim.pt/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4286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A </a:t>
            </a:r>
            <a:r>
              <a:rPr lang="en-US" sz="2400" b="1" dirty="0">
                <a:solidFill>
                  <a:srgbClr val="C00000"/>
                </a:solidFill>
              </a:rPr>
              <a:t>Distributed Concurrent Design </a:t>
            </a:r>
            <a:r>
              <a:rPr lang="en-US" sz="2400" b="1" dirty="0" smtClean="0">
                <a:solidFill>
                  <a:srgbClr val="C00000"/>
                </a:solidFill>
              </a:rPr>
              <a:t>based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e-Learning </a:t>
            </a:r>
            <a:r>
              <a:rPr lang="en-US" sz="2400" b="1" dirty="0">
                <a:solidFill>
                  <a:srgbClr val="C00000"/>
                </a:solidFill>
              </a:rPr>
              <a:t>approach to Entrepreneurship Education</a:t>
            </a:r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" y="5025353"/>
            <a:ext cx="850515" cy="925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76" y="5302317"/>
            <a:ext cx="2043684" cy="6487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3101133" y="457445"/>
            <a:ext cx="282135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Student View</a:t>
            </a:r>
          </a:p>
        </p:txBody>
      </p:sp>
      <p:sp>
        <p:nvSpPr>
          <p:cNvPr id="190" name="Shape 190"/>
          <p:cNvSpPr/>
          <p:nvPr/>
        </p:nvSpPr>
        <p:spPr>
          <a:xfrm>
            <a:off x="348878" y="972286"/>
            <a:ext cx="8629144" cy="49823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Hello FLITE group,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I am looking for partners and IT startup ideas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I'm wondering if it is possible </a:t>
            </a:r>
            <a:r>
              <a:rPr lang="en-US" sz="1800" b="1" i="0" u="none" strike="noStrike" cap="none" baseline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to find partners to form an ICT startup company</a:t>
            </a:r>
            <a:r>
              <a:rPr lang="en-US" sz="1800" b="0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.  I'm open to business ideas and I imagine the business to be international.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My specialization area is Artificial Intelligence </a:t>
            </a:r>
            <a:r>
              <a:rPr lang="en-US" sz="1800" b="0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and I am very familiar with Intelligent Agents and Multi-Agent Systems. I have worked with a project having to do with the development of an Intelligent Personal Agent for Business travelers.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I'd like to brainstorm with you people to find interesting commercial applications.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I don't have any knowledge how to run a business </a:t>
            </a:r>
            <a:r>
              <a:rPr lang="en-US" sz="1800" b="0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concerning economic, marketing and financial issues, so </a:t>
            </a:r>
            <a:r>
              <a:rPr lang="en-US" sz="1800" b="1" i="0" u="none" strike="noStrike" cap="none" baseline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I hope the FLITE  </a:t>
            </a:r>
            <a:r>
              <a:rPr lang="en-US" sz="1800" b="0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intensive course experience and the communication with you, </a:t>
            </a:r>
            <a:r>
              <a:rPr lang="en-US" sz="1800" b="1" i="0" u="none" strike="noStrike" cap="none" baseline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could somehow fill this gap</a:t>
            </a:r>
            <a:r>
              <a:rPr lang="en-US" sz="1800" b="0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All the best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Dimitris Stamatakis</a:t>
            </a:r>
            <a:r>
              <a:rPr lang="en-US" sz="1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baseline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ICT Graduate and Future Entrepreneur </a:t>
            </a:r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043608" y="1628800"/>
            <a:ext cx="7056783" cy="3416319"/>
          </a:xfrm>
          <a:prstGeom prst="rect">
            <a:avLst/>
          </a:prstGeom>
          <a:noFill/>
          <a:ln w="9525" cap="flat" cmpd="sng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course is considered an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e-Learning/Blended Learning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type of course.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training will be online, offered over a period of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 weeks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both asynchronously and synchronously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requires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 least 50 hours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 study.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1974403" y="476670"/>
            <a:ext cx="511787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makes this course different</a:t>
            </a:r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647564" y="1412775"/>
            <a:ext cx="7848871" cy="830996"/>
          </a:xfrm>
          <a:prstGeom prst="rect">
            <a:avLst/>
          </a:prstGeom>
          <a:noFill/>
          <a:ln w="9525" cap="flat" cmpd="sng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With the aim to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choose an innovative idea</a:t>
            </a:r>
            <a:r>
              <a:rPr lang="en-US" sz="24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and turn it in to a business plan</a:t>
            </a: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forming a start-up company</a:t>
            </a:r>
            <a:r>
              <a:rPr lang="en-US" sz="24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974403" y="476670"/>
            <a:ext cx="511787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makes this course different</a:t>
            </a:r>
          </a:p>
        </p:txBody>
      </p:sp>
      <p:sp>
        <p:nvSpPr>
          <p:cNvPr id="244" name="Shape 244"/>
          <p:cNvSpPr/>
          <p:nvPr/>
        </p:nvSpPr>
        <p:spPr>
          <a:xfrm>
            <a:off x="971600" y="2780927"/>
            <a:ext cx="7848871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 will be using a methodology called </a:t>
            </a:r>
            <a:r>
              <a:rPr lang="en-US" sz="2400" b="1" i="0" u="none" strike="noStrike" cap="none" baseline="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dCCD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process</a:t>
            </a:r>
            <a:r>
              <a:rPr lang="en-US" sz="24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specific tools for personal and business development, namely </a:t>
            </a:r>
            <a:r>
              <a:rPr lang="en-US" sz="2400" b="1" i="0" u="none" strike="noStrike" cap="none" baseline="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Osterwalder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Canvas Model YOU</a:t>
            </a:r>
            <a:r>
              <a:rPr lang="en-US" sz="24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0" u="none" strike="noStrike" cap="none" baseline="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Osterwalder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Business Model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Generation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will be trained in early stages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 the course for the use of the above process and tools. 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39" y="2780927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39" y="4586305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683568" y="1412775"/>
            <a:ext cx="8064896" cy="2677656"/>
          </a:xfrm>
          <a:prstGeom prst="rect">
            <a:avLst/>
          </a:prstGeom>
          <a:noFill/>
          <a:ln w="9525" cap="flat" cmpd="sng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Special emphasis </a:t>
            </a:r>
            <a:r>
              <a:rPr lang="en-US" sz="24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 given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 an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effective combination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self-directed learning</a:t>
            </a:r>
            <a:r>
              <a:rPr lang="en-US" sz="24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based on well prepared, well-structured course material and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computer supported collaborative work in small groups.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 are asked to form groups until week 3 of the course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1974403" y="476670"/>
            <a:ext cx="511787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makes this course different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19" y="3645023"/>
            <a:ext cx="2945903" cy="22094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911404" y="1844824"/>
            <a:ext cx="7200799" cy="2308323"/>
          </a:xfrm>
          <a:prstGeom prst="rect">
            <a:avLst/>
          </a:prstGeom>
          <a:noFill/>
          <a:ln w="9525" cap="flat" cmpd="sng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the context of the group students should discuss and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choose an innovative idea </a:t>
            </a: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which will act as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basis for the entrepreneurship learning </a:t>
            </a: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process and the relevant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Business Plan development</a:t>
            </a: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1974403" y="476670"/>
            <a:ext cx="511787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makes this course different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19" y="3645023"/>
            <a:ext cx="2945903" cy="22094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827583" y="1196751"/>
            <a:ext cx="7632848" cy="2308323"/>
          </a:xfrm>
          <a:prstGeom prst="rect">
            <a:avLst/>
          </a:prstGeom>
          <a:noFill/>
          <a:ln w="9525" cap="flat" cmpd="sng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Regarding the study of the suggested course material students are advised to initially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split the work between them </a:t>
            </a: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then present it and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discuss it </a:t>
            </a: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with the rest of the people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either in group </a:t>
            </a: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between groups</a:t>
            </a: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472" y="3603483"/>
            <a:ext cx="2131957" cy="234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856" y="3603483"/>
            <a:ext cx="2221798" cy="234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9778" y="3553248"/>
            <a:ext cx="2304256" cy="234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1974403" y="476670"/>
            <a:ext cx="511787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makes this course different</a:t>
            </a:r>
          </a:p>
        </p:txBody>
      </p:sp>
      <p:sp>
        <p:nvSpPr>
          <p:cNvPr id="276" name="Shape 276"/>
          <p:cNvSpPr/>
          <p:nvPr/>
        </p:nvSpPr>
        <p:spPr>
          <a:xfrm>
            <a:off x="2411759" y="4320242"/>
            <a:ext cx="1028766" cy="3585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5415441" y="4289760"/>
            <a:ext cx="1028766" cy="3585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2483767" y="5301207"/>
            <a:ext cx="864095" cy="14401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5409535" y="5267689"/>
            <a:ext cx="864095" cy="14401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177932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974"/>
            <a:ext cx="9144000" cy="5366957"/>
          </a:xfrm>
          <a:prstGeom prst="rect">
            <a:avLst/>
          </a:prstGeom>
        </p:spPr>
      </p:pic>
      <p:sp>
        <p:nvSpPr>
          <p:cNvPr id="7" name="Shape 263"/>
          <p:cNvSpPr txBox="1"/>
          <p:nvPr/>
        </p:nvSpPr>
        <p:spPr>
          <a:xfrm>
            <a:off x="1472184" y="179802"/>
            <a:ext cx="660196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Small Scale Pilot LMS (</a:t>
            </a:r>
            <a:r>
              <a:rPr lang="en-US" sz="2800" b="1" i="0" u="none" strike="noStrike" cap="none" baseline="0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pearsonopenclass</a:t>
            </a:r>
            <a:r>
              <a:rPr lang="en-US" sz="28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800" b="1" i="0" u="none" strike="noStrike" cap="none" baseline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168788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658"/>
            <a:ext cx="9144000" cy="5009130"/>
          </a:xfrm>
          <a:prstGeom prst="rect">
            <a:avLst/>
          </a:prstGeom>
        </p:spPr>
      </p:pic>
      <p:sp>
        <p:nvSpPr>
          <p:cNvPr id="7" name="Shape 263"/>
          <p:cNvSpPr txBox="1"/>
          <p:nvPr/>
        </p:nvSpPr>
        <p:spPr>
          <a:xfrm>
            <a:off x="1847088" y="184136"/>
            <a:ext cx="660196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Large Scale (MOOC) Pilot LMS (canvas)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assive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pen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nline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ourse</a:t>
            </a:r>
            <a:endParaRPr lang="en-US" sz="1600" b="1" i="0" u="none" strike="noStrike" cap="none" baseline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123068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363429" y="265106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Learning Scenario </a:t>
            </a:r>
            <a:r>
              <a:rPr lang="en-US" sz="1800" b="1" dirty="0">
                <a:solidFill>
                  <a:srgbClr val="800000"/>
                </a:solidFill>
              </a:rPr>
              <a:t>for course development </a:t>
            </a:r>
            <a:r>
              <a:rPr lang="en-US" sz="1800" b="1" dirty="0" smtClean="0">
                <a:solidFill>
                  <a:srgbClr val="800000"/>
                </a:solidFill>
              </a:rPr>
              <a:t>(and delivery)</a:t>
            </a:r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742392"/>
            <a:ext cx="8311896" cy="52087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123068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73" y="941328"/>
            <a:ext cx="3574090" cy="3497883"/>
          </a:xfrm>
          <a:prstGeom prst="rect">
            <a:avLst/>
          </a:prstGeom>
        </p:spPr>
      </p:pic>
      <p:sp>
        <p:nvSpPr>
          <p:cNvPr id="7" name="7 - TextBox"/>
          <p:cNvSpPr txBox="1"/>
          <p:nvPr/>
        </p:nvSpPr>
        <p:spPr>
          <a:xfrm>
            <a:off x="1363429" y="265106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The distributed Concurrent Design (</a:t>
            </a:r>
            <a:r>
              <a:rPr lang="en-US" sz="1800" b="1" dirty="0" err="1" smtClean="0">
                <a:solidFill>
                  <a:srgbClr val="800000"/>
                </a:solidFill>
              </a:rPr>
              <a:t>dCCD</a:t>
            </a:r>
            <a:r>
              <a:rPr lang="en-US" sz="1800" b="1" dirty="0" smtClean="0">
                <a:solidFill>
                  <a:srgbClr val="800000"/>
                </a:solidFill>
              </a:rPr>
              <a:t>)</a:t>
            </a:r>
            <a:r>
              <a:rPr lang="en-US" sz="1800" b="1" dirty="0">
                <a:solidFill>
                  <a:srgbClr val="800000"/>
                </a:solidFill>
              </a:rPr>
              <a:t> Methodology </a:t>
            </a:r>
            <a:endParaRPr lang="en-US" sz="1800" b="1" dirty="0" smtClean="0">
              <a:solidFill>
                <a:srgbClr val="800000"/>
              </a:solidFill>
            </a:endParaRPr>
          </a:p>
        </p:txBody>
      </p:sp>
      <p:sp>
        <p:nvSpPr>
          <p:cNvPr id="9" name="7 - TextBox"/>
          <p:cNvSpPr txBox="1"/>
          <p:nvPr/>
        </p:nvSpPr>
        <p:spPr>
          <a:xfrm>
            <a:off x="642607" y="1373097"/>
            <a:ext cx="1569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Students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Tutors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Facilitators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Key People</a:t>
            </a:r>
          </a:p>
        </p:txBody>
      </p:sp>
      <p:sp>
        <p:nvSpPr>
          <p:cNvPr id="10" name="7 - TextBox"/>
          <p:cNvSpPr txBox="1"/>
          <p:nvPr/>
        </p:nvSpPr>
        <p:spPr>
          <a:xfrm>
            <a:off x="2814650" y="4604747"/>
            <a:ext cx="3198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Collaboration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</a:rPr>
              <a:t>Self-Directed Learning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Working Sessions/Meetings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2060"/>
                </a:solidFill>
              </a:rPr>
              <a:t>Updating Activity Lists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Updating Decision Lists</a:t>
            </a:r>
          </a:p>
        </p:txBody>
      </p:sp>
      <p:sp>
        <p:nvSpPr>
          <p:cNvPr id="11" name="7 - TextBox"/>
          <p:cNvSpPr txBox="1"/>
          <p:nvPr/>
        </p:nvSpPr>
        <p:spPr>
          <a:xfrm>
            <a:off x="6012961" y="2183086"/>
            <a:ext cx="314541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sym typeface="Calibri"/>
              </a:rPr>
              <a:t>Osterwalder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sym typeface="Calibri"/>
              </a:rPr>
              <a:t> Canvas </a:t>
            </a:r>
          </a:p>
          <a:p>
            <a:pPr lvl="2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sym typeface="Calibri"/>
              </a:rPr>
              <a:t>        - Model You </a:t>
            </a:r>
            <a:endParaRPr lang="en-US" b="1" dirty="0">
              <a:solidFill>
                <a:schemeClr val="bg2">
                  <a:lumMod val="75000"/>
                </a:schemeClr>
              </a:solidFill>
              <a:sym typeface="Calibri"/>
            </a:endParaRPr>
          </a:p>
          <a:p>
            <a:pPr lvl="2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sym typeface="Calibri"/>
              </a:rPr>
              <a:t>        - Business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sym typeface="Calibri"/>
              </a:rPr>
              <a:t>Model Generation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Cloud Documents Rep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Communication Tools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038891" y="1710538"/>
            <a:ext cx="448056" cy="20116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3398299" y="4326222"/>
            <a:ext cx="448056" cy="20116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5788933" y="2612860"/>
            <a:ext cx="448056" cy="20116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6125185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04" y="302568"/>
            <a:ext cx="6000791" cy="5681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4643437" y="4143380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4786314" y="1357298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4429123" y="1285859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071801" y="3000372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5715007" y="4929198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1714480" y="4857760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4357685" y="1357298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214810" y="2428867"/>
            <a:ext cx="142875" cy="142875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6051453" y="4847794"/>
            <a:ext cx="1263748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ATEI - Greece</a:t>
            </a:r>
            <a:endParaRPr lang="en-US" b="1" i="0" u="none" strike="noStrike" cap="none" baseline="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Shape 206"/>
          <p:cNvCxnSpPr>
            <a:endCxn id="201" idx="1"/>
          </p:cNvCxnSpPr>
          <p:nvPr/>
        </p:nvCxnSpPr>
        <p:spPr>
          <a:xfrm>
            <a:off x="4929231" y="1500121"/>
            <a:ext cx="806700" cy="34500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07" name="Shape 207"/>
          <p:cNvCxnSpPr/>
          <p:nvPr/>
        </p:nvCxnSpPr>
        <p:spPr>
          <a:xfrm>
            <a:off x="1857356" y="4929198"/>
            <a:ext cx="3807137" cy="71437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08" name="Shape 208"/>
          <p:cNvCxnSpPr/>
          <p:nvPr/>
        </p:nvCxnSpPr>
        <p:spPr>
          <a:xfrm>
            <a:off x="4857751" y="4286255"/>
            <a:ext cx="806742" cy="642941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09" name="Shape 209"/>
          <p:cNvCxnSpPr/>
          <p:nvPr/>
        </p:nvCxnSpPr>
        <p:spPr>
          <a:xfrm>
            <a:off x="4286248" y="2587509"/>
            <a:ext cx="403371" cy="153706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10" name="Shape 210"/>
          <p:cNvCxnSpPr/>
          <p:nvPr/>
        </p:nvCxnSpPr>
        <p:spPr>
          <a:xfrm flipH="1">
            <a:off x="4286248" y="1500174"/>
            <a:ext cx="201683" cy="881691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11" name="Shape 211"/>
          <p:cNvCxnSpPr/>
          <p:nvPr/>
        </p:nvCxnSpPr>
        <p:spPr>
          <a:xfrm flipH="1">
            <a:off x="1785917" y="3143248"/>
            <a:ext cx="1285883" cy="1680514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12" name="Shape 212"/>
          <p:cNvCxnSpPr/>
          <p:nvPr/>
        </p:nvCxnSpPr>
        <p:spPr>
          <a:xfrm>
            <a:off x="3214677" y="3143248"/>
            <a:ext cx="1372571" cy="1041016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13" name="Shape 213"/>
          <p:cNvCxnSpPr/>
          <p:nvPr/>
        </p:nvCxnSpPr>
        <p:spPr>
          <a:xfrm flipH="1">
            <a:off x="3214677" y="1500174"/>
            <a:ext cx="1143007" cy="1418615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14" name="Shape 214"/>
          <p:cNvCxnSpPr/>
          <p:nvPr/>
        </p:nvCxnSpPr>
        <p:spPr>
          <a:xfrm rot="10800000">
            <a:off x="4487933" y="1222795"/>
            <a:ext cx="441257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15" name="Shape 215"/>
          <p:cNvCxnSpPr/>
          <p:nvPr/>
        </p:nvCxnSpPr>
        <p:spPr>
          <a:xfrm flipH="1">
            <a:off x="4422367" y="1500174"/>
            <a:ext cx="363946" cy="883259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4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73626"/>
            <a:ext cx="850515" cy="925753"/>
          </a:xfrm>
          <a:prstGeom prst="rect">
            <a:avLst/>
          </a:prstGeom>
        </p:spPr>
      </p:pic>
      <p:sp>
        <p:nvSpPr>
          <p:cNvPr id="26" name="Shape 205"/>
          <p:cNvSpPr/>
          <p:nvPr/>
        </p:nvSpPr>
        <p:spPr>
          <a:xfrm>
            <a:off x="5143634" y="3856922"/>
            <a:ext cx="1293742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 dirty="0" err="1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Xlab</a:t>
            </a:r>
            <a:r>
              <a:rPr lang="en-US" b="1" i="0" u="none" strike="noStrike" cap="none" baseline="0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- Slovenia</a:t>
            </a:r>
            <a:endParaRPr lang="en-US" b="1" i="0" u="none" strike="noStrike" cap="none" baseline="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05"/>
          <p:cNvSpPr/>
          <p:nvPr/>
        </p:nvSpPr>
        <p:spPr>
          <a:xfrm>
            <a:off x="5076667" y="1255682"/>
            <a:ext cx="1360709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 dirty="0" err="1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Miun</a:t>
            </a:r>
            <a:r>
              <a:rPr lang="en-US" b="1" i="0" u="none" strike="noStrike" cap="none" baseline="0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- Sweden</a:t>
            </a:r>
            <a:endParaRPr lang="en-US" b="1" i="0" u="none" strike="noStrike" cap="none" baseline="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05"/>
          <p:cNvSpPr/>
          <p:nvPr/>
        </p:nvSpPr>
        <p:spPr>
          <a:xfrm>
            <a:off x="2523744" y="1112031"/>
            <a:ext cx="1798221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b="1" i="0" u="none" strike="noStrike" cap="none" baseline="0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TISIP &amp; </a:t>
            </a:r>
            <a:r>
              <a:rPr lang="en-US" b="1" i="0" u="none" strike="noStrike" cap="none" baseline="0" dirty="0" err="1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Hist</a:t>
            </a:r>
            <a:r>
              <a:rPr lang="en-US" b="1" i="0" u="none" strike="noStrike" cap="none" baseline="0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- Norway</a:t>
            </a:r>
            <a:endParaRPr lang="en-US" b="1" i="0" u="none" strike="noStrike" cap="none" baseline="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205"/>
          <p:cNvSpPr/>
          <p:nvPr/>
        </p:nvSpPr>
        <p:spPr>
          <a:xfrm>
            <a:off x="2494480" y="2285992"/>
            <a:ext cx="145983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b="1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AFOX</a:t>
            </a:r>
            <a:r>
              <a:rPr lang="en-US" b="1" i="0" u="none" strike="noStrike" cap="none" baseline="0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- Denmark</a:t>
            </a:r>
            <a:endParaRPr lang="en-US" b="1" i="0" u="none" strike="noStrike" cap="none" baseline="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205"/>
          <p:cNvSpPr/>
          <p:nvPr/>
        </p:nvSpPr>
        <p:spPr>
          <a:xfrm>
            <a:off x="1605642" y="3215546"/>
            <a:ext cx="977439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b="1" dirty="0" err="1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UoG</a:t>
            </a:r>
            <a:r>
              <a:rPr lang="en-US" b="1" i="0" u="none" strike="noStrike" cap="none" baseline="0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- UK</a:t>
            </a:r>
            <a:endParaRPr lang="en-US" b="1" i="0" u="none" strike="noStrike" cap="none" baseline="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205"/>
          <p:cNvSpPr/>
          <p:nvPr/>
        </p:nvSpPr>
        <p:spPr>
          <a:xfrm>
            <a:off x="1622098" y="4101589"/>
            <a:ext cx="1536390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b="1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CENFIM</a:t>
            </a:r>
            <a:r>
              <a:rPr lang="en-US" b="1" i="0" u="none" strike="noStrike" cap="none" baseline="0" dirty="0" smtClean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 - Portugal</a:t>
            </a:r>
            <a:endParaRPr lang="en-US" b="1" i="0" u="none" strike="noStrike" cap="none" baseline="0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12" y="5276131"/>
            <a:ext cx="2043684" cy="6487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059060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" y="1252728"/>
            <a:ext cx="8417602" cy="4067204"/>
          </a:xfrm>
          <a:prstGeom prst="rect">
            <a:avLst/>
          </a:prstGeom>
        </p:spPr>
      </p:pic>
      <p:sp>
        <p:nvSpPr>
          <p:cNvPr id="7" name="7 - TextBox"/>
          <p:cNvSpPr txBox="1"/>
          <p:nvPr/>
        </p:nvSpPr>
        <p:spPr>
          <a:xfrm>
            <a:off x="1308178" y="319790"/>
            <a:ext cx="58144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The distributed Concurrent Design (</a:t>
            </a:r>
            <a:r>
              <a:rPr lang="en-US" sz="1800" b="1" dirty="0" err="1" smtClean="0">
                <a:solidFill>
                  <a:srgbClr val="800000"/>
                </a:solidFill>
              </a:rPr>
              <a:t>dCCD</a:t>
            </a:r>
            <a:r>
              <a:rPr lang="en-US" sz="1800" b="1" dirty="0" smtClean="0">
                <a:solidFill>
                  <a:srgbClr val="800000"/>
                </a:solidFill>
              </a:rPr>
              <a:t>)</a:t>
            </a: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Process</a:t>
            </a:r>
          </a:p>
          <a:p>
            <a:endParaRPr lang="en-US" sz="1800" b="1" dirty="0">
              <a:solidFill>
                <a:srgbClr val="80000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Working Sessions Video Meetings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113924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2724550" y="264596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Business Model YOU: example</a:t>
            </a:r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689879"/>
            <a:ext cx="7790687" cy="52612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059060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2724550" y="264596"/>
            <a:ext cx="3195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Business Model YOU: example</a:t>
            </a:r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711104"/>
            <a:ext cx="7699248" cy="52400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059060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2166766" y="299949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Suggested Timeline for course activities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670"/>
            <a:ext cx="9144000" cy="45463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0" y="6141356"/>
            <a:ext cx="9144000" cy="2143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2681464" y="5427886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Dr Demosthenes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Stamatis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(Demos)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Professor,  Department of Information Technology</a:t>
            </a:r>
          </a:p>
        </p:txBody>
      </p:sp>
      <p:sp>
        <p:nvSpPr>
          <p:cNvPr id="6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1" y="0"/>
            <a:ext cx="8177722" cy="61447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0" y="6132726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2167128" y="1892006"/>
            <a:ext cx="4809744" cy="2881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lang="en-US" sz="2800" b="1" i="0" u="none" strike="noStrike" cap="none" baseline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baseline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(as discussed during the presentation)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baseline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0" y="6123582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2915816" y="1901150"/>
            <a:ext cx="3486083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Thank you very much!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baseline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1" i="0" u="none" strike="noStrike" cap="none" baseline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5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95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819777" y="1844824"/>
            <a:ext cx="6378403" cy="3925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Course Aims and Objectives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1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Target </a:t>
            </a:r>
            <a:r>
              <a:rPr lang="en-US" sz="20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group of the course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1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What makes this course </a:t>
            </a:r>
            <a:r>
              <a:rPr lang="en-US" sz="20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20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i="0" u="none" strike="noStrike" cap="none" baseline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dCCD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methodology: People-Tools-Processes</a:t>
            </a: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000" b="1" i="0" u="none" strike="noStrike" cap="none" baseline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First conclusions from running the course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What happens now - The future</a:t>
            </a:r>
            <a:endParaRPr lang="en-US" sz="2000" b="1" i="0" u="none" strike="noStrike" cap="none" baseline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000" b="1" i="0" u="none" strike="noStrike" cap="none" baseline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000" b="1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76" y="1844824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876" y="2414983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18" y="2995740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18" y="3625937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18" y="4232294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9 - TextBox"/>
          <p:cNvSpPr txBox="1"/>
          <p:nvPr/>
        </p:nvSpPr>
        <p:spPr>
          <a:xfrm>
            <a:off x="0" y="428604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A </a:t>
            </a:r>
            <a:r>
              <a:rPr lang="en-US" sz="2000" b="1" dirty="0">
                <a:solidFill>
                  <a:srgbClr val="C00000"/>
                </a:solidFill>
              </a:rPr>
              <a:t>Distributed Concurrent Design </a:t>
            </a:r>
            <a:r>
              <a:rPr lang="en-US" sz="2000" b="1" dirty="0" smtClean="0">
                <a:solidFill>
                  <a:srgbClr val="C00000"/>
                </a:solidFill>
              </a:rPr>
              <a:t>based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e-Learning </a:t>
            </a:r>
            <a:r>
              <a:rPr lang="en-US" sz="2000" b="1" dirty="0">
                <a:solidFill>
                  <a:srgbClr val="C00000"/>
                </a:solidFill>
              </a:rPr>
              <a:t>approach to Entrepreneurship Education</a:t>
            </a:r>
          </a:p>
        </p:txBody>
      </p:sp>
      <p:pic>
        <p:nvPicPr>
          <p:cNvPr id="12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18" y="4858500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260950" y="332656"/>
            <a:ext cx="4317528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Course Aims and Objectives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(knowledge) </a:t>
            </a:r>
          </a:p>
        </p:txBody>
      </p:sp>
      <p:sp>
        <p:nvSpPr>
          <p:cNvPr id="96" name="Shape 96"/>
          <p:cNvSpPr/>
          <p:nvPr/>
        </p:nvSpPr>
        <p:spPr>
          <a:xfrm>
            <a:off x="1115616" y="1434255"/>
            <a:ext cx="7702026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 should understand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entrepreneurship is about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relevant issues regarding business and economy issues connected to it.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Students should be able to work both independently and in the context of a group towards the development of a 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business model </a:t>
            </a:r>
            <a:r>
              <a:rPr lang="en-US" sz="24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business plan</a:t>
            </a:r>
            <a:r>
              <a:rPr lang="en-US" sz="24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 should know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where they can find relevant information and knowledge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be able to continue their development </a:t>
            </a:r>
            <a:r>
              <a:rPr lang="en-US" sz="24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entrepreneurial abilities. 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1484783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2924943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4365103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260950" y="188640"/>
            <a:ext cx="4317528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Course Aims and Objectives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(Skills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07" name="Shape 107"/>
          <p:cNvSpPr/>
          <p:nvPr/>
        </p:nvSpPr>
        <p:spPr>
          <a:xfrm>
            <a:off x="1115616" y="1434255"/>
            <a:ext cx="7702026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 should be able to contribute in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Concurrent Design work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(use of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b="1" i="0" u="none" strike="noStrike" cap="none" baseline="0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CCD</a:t>
            </a:r>
            <a:r>
              <a:rPr lang="en-US" sz="24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Students should be able to use tools such </a:t>
            </a:r>
            <a:r>
              <a:rPr lang="en-US" sz="24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Osterwalder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Canvas (Business Model You) </a:t>
            </a:r>
            <a:r>
              <a:rPr lang="en-US" sz="24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 identify and document their existing entrepreneurial knowledge and skills as well as to develop a 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Personal Learning Network </a:t>
            </a:r>
            <a:r>
              <a:rPr lang="en-US" sz="24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(PLN).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 should be able to use </a:t>
            </a:r>
            <a:r>
              <a:rPr lang="en-US" sz="2400" b="1" i="0" u="none" strike="noStrike" cap="none" baseline="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Osterwalder</a:t>
            </a:r>
            <a:r>
              <a:rPr lang="en-US" sz="24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Canvas (Business Model Generation)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4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specifying 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business opportunity. 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1484783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2564903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4365103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260950" y="386661"/>
            <a:ext cx="4317528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Course Aims and Objectives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(Competence ) </a:t>
            </a:r>
          </a:p>
        </p:txBody>
      </p:sp>
      <p:sp>
        <p:nvSpPr>
          <p:cNvPr id="118" name="Shape 118"/>
          <p:cNvSpPr/>
          <p:nvPr/>
        </p:nvSpPr>
        <p:spPr>
          <a:xfrm>
            <a:off x="1115616" y="1831464"/>
            <a:ext cx="7702026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students should have the </a:t>
            </a:r>
            <a:r>
              <a:rPr lang="en-US" sz="24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self-confidence</a:t>
            </a:r>
            <a:r>
              <a:rPr lang="en-US" sz="24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to carry out tasks connected to Entrepreneurship in a natural way.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students will be able to </a:t>
            </a:r>
            <a:r>
              <a:rPr lang="en-US" sz="2400" b="1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collaborate with key people </a:t>
            </a:r>
            <a:r>
              <a:rPr lang="en-US" sz="24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order to deal with the appropriate processes and procedures for setting up a business  (i.e raising financial capital)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31" y="1700808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22" y="3212975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810512" y="492659"/>
            <a:ext cx="508406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Target group of the course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762" y="1713530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1412792" y="1376199"/>
            <a:ext cx="6984776" cy="38164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Mainly </a:t>
            </a:r>
            <a:r>
              <a:rPr lang="en-US" sz="22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ICT</a:t>
            </a:r>
            <a:r>
              <a:rPr lang="en-US" sz="22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(+ Business) final year </a:t>
            </a:r>
            <a:r>
              <a:rPr lang="en-US" sz="22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ICT (+ Business) </a:t>
            </a: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Graduates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Post Graduate </a:t>
            </a:r>
            <a:r>
              <a:rPr lang="en-US" sz="22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Motivated</a:t>
            </a:r>
            <a:r>
              <a:rPr lang="en-US" sz="22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the sense that they are looking for a possibility </a:t>
            </a:r>
            <a:r>
              <a:rPr lang="en-US" sz="22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 start a business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With limited available time </a:t>
            </a: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looking for an Intensive course </a:t>
            </a:r>
            <a:r>
              <a:rPr lang="en-US" sz="22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 Entrepreneurship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1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3" y="2426065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762" y="3146144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404" y="4154257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0" y="6022998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1187622" y="1588028"/>
            <a:ext cx="7776864" cy="2462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limited number of </a:t>
            </a:r>
            <a:r>
              <a:rPr lang="en-US" sz="22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12-15 </a:t>
            </a:r>
            <a:r>
              <a:rPr lang="en-US" sz="22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learners </a:t>
            </a:r>
            <a:r>
              <a:rPr lang="en-US" sz="2200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(small scale pilot)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Increased a bit to </a:t>
            </a:r>
            <a:r>
              <a:rPr lang="en-US" sz="2200" b="1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1500 learners </a:t>
            </a:r>
            <a:r>
              <a:rPr lang="en-US" sz="220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(large scale pilot)</a:t>
            </a:r>
            <a:endParaRPr lang="en-US" sz="2200" i="0" u="none" strike="noStrike" cap="none" baseline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2200" b="0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learners are chosen </a:t>
            </a: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internally from the partner </a:t>
            </a:r>
            <a:r>
              <a:rPr lang="en-US" sz="22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institutions </a:t>
            </a:r>
            <a:r>
              <a:rPr lang="en-US" sz="2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(small scale pilot</a:t>
            </a:r>
            <a:r>
              <a:rPr lang="en-US" sz="22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buSzPct val="25000"/>
            </a:pPr>
            <a:endParaRPr lang="en-US" sz="2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2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Internationally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(large scale pilot)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Learners </a:t>
            </a:r>
            <a:r>
              <a:rPr lang="en-US" sz="22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work 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2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cross-sectoral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intercultural</a:t>
            </a:r>
            <a:r>
              <a:rPr lang="en-US" sz="2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sub-groups.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014984" y="264104"/>
            <a:ext cx="666597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Specific Target Groups </a:t>
            </a:r>
            <a:r>
              <a:rPr lang="en-US" sz="28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 the Course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(From Small </a:t>
            </a:r>
            <a:r>
              <a:rPr lang="en-US" sz="2800" b="1" i="0" u="none" strike="noStrike" cap="none" baseline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Scale </a:t>
            </a:r>
            <a:r>
              <a:rPr lang="en-US" sz="2800" b="1" i="0" u="none" strike="noStrike" cap="none" baseline="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Pilot to MOOC)</a:t>
            </a:r>
            <a:endParaRPr lang="en-US" sz="2800" b="1" i="0" u="none" strike="noStrike" cap="none" baseline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497" y="2252268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232" y="2939978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046" y="3902384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046" y="4590094"/>
            <a:ext cx="353860" cy="42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232" y="1564558"/>
            <a:ext cx="353860" cy="4268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5857892"/>
            <a:ext cx="9144000" cy="214313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 w="9525" cap="flat" cmpd="sng">
            <a:solidFill>
              <a:srgbClr val="97480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692558" y="1309012"/>
            <a:ext cx="8064896" cy="1371568"/>
          </a:xfrm>
          <a:prstGeom prst="rect">
            <a:avLst/>
          </a:prstGeom>
          <a:noFill/>
          <a:ln w="9525" cap="flat" cmpd="sng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test the course on a scale small enough to allow </a:t>
            </a: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in-depth evaluation of the processes at work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043608" y="476670"/>
            <a:ext cx="710367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Purpose of Running the Course (in Pilot Mode)</a:t>
            </a:r>
          </a:p>
        </p:txBody>
      </p:sp>
      <p:sp>
        <p:nvSpPr>
          <p:cNvPr id="129" name="Shape 129"/>
          <p:cNvSpPr/>
          <p:nvPr/>
        </p:nvSpPr>
        <p:spPr>
          <a:xfrm>
            <a:off x="692558" y="2779594"/>
            <a:ext cx="8064896" cy="23750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1800"/>
              </a:spcAft>
              <a:buClr>
                <a:srgbClr val="800000"/>
              </a:buClr>
              <a:buSzPct val="202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project team</a:t>
            </a:r>
            <a:r>
              <a:rPr lang="en-US" sz="2400" b="0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Quality Board  </a:t>
            </a:r>
            <a:r>
              <a:rPr lang="en-US" sz="2400" b="0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-US" sz="2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of the pilot </a:t>
            </a:r>
            <a:r>
              <a:rPr lang="en-US" sz="2400" b="0" i="0" u="none" strike="noStrike" cap="none" baseline="0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evaluated </a:t>
            </a:r>
            <a:r>
              <a:rPr lang="en-US" sz="2400" b="0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1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1" i="0" u="none" strike="noStrike" cap="none" baseline="300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b="1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version </a:t>
            </a:r>
            <a:r>
              <a:rPr lang="en-US" sz="2400" b="0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of the course (contents and activities ) before it will run during a  2</a:t>
            </a:r>
            <a:r>
              <a:rPr lang="en-US" sz="2400" b="0" i="0" u="none" strike="noStrike" cap="none" baseline="300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large scale pilot</a:t>
            </a: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1800"/>
              </a:spcAft>
              <a:buClr>
                <a:srgbClr val="800000"/>
              </a:buClr>
              <a:buSzPct val="202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Rapid usability testing of the LMS system and tools used for the delivering of the course (HCI testing)</a:t>
            </a:r>
          </a:p>
        </p:txBody>
      </p:sp>
      <p:sp>
        <p:nvSpPr>
          <p:cNvPr id="7" name="Shape 81"/>
          <p:cNvSpPr txBox="1"/>
          <p:nvPr/>
        </p:nvSpPr>
        <p:spPr>
          <a:xfrm>
            <a:off x="107504" y="6381328"/>
            <a:ext cx="89289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ICEIRD 2015</a:t>
            </a:r>
            <a:r>
              <a:rPr lang="en-US" sz="1800" b="0" i="0" u="none" strike="noStrike" cap="none" baseline="0" dirty="0" smtClean="0">
                <a:solidFill>
                  <a:srgbClr val="9933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Sheffield, 18-19  June 2015</a:t>
            </a:r>
            <a:endParaRPr lang="en-US" sz="1800" b="0" i="0" u="none" strike="noStrike" cap="none" baseline="0" dirty="0">
              <a:solidFill>
                <a:srgbClr val="9933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1253</Words>
  <Application>Microsoft Office PowerPoint</Application>
  <PresentationFormat>On-screen Show (4:3)</PresentationFormat>
  <Paragraphs>361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Courier New</vt:lpstr>
      <vt:lpstr>Georgia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Demosthenes Stamatis</dc:creator>
  <cp:lastModifiedBy>Demosthenes Stamatis</cp:lastModifiedBy>
  <cp:revision>55</cp:revision>
  <cp:lastPrinted>2015-07-07T07:38:35Z</cp:lastPrinted>
  <dcterms:modified xsi:type="dcterms:W3CDTF">2015-07-07T07:39:31Z</dcterms:modified>
</cp:coreProperties>
</file>